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9" r:id="rId11"/>
    <p:sldId id="270" r:id="rId12"/>
    <p:sldId id="271" r:id="rId13"/>
    <p:sldId id="266" r:id="rId14"/>
    <p:sldId id="268" r:id="rId15"/>
    <p:sldId id="267" r:id="rId16"/>
    <p:sldId id="272" r:id="rId17"/>
    <p:sldId id="274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itlyn Elizabeth Lee" initials="KEL" lastIdx="2" clrIdx="0">
    <p:extLst>
      <p:ext uri="{19B8F6BF-5375-455C-9EA6-DF929625EA0E}">
        <p15:presenceInfo xmlns:p15="http://schemas.microsoft.com/office/powerpoint/2012/main" userId="S::klee222@umd.edu::b8cec0cf-51dd-4dd0-beca-84fc900cb63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2"/>
    <p:restoredTop sz="94629"/>
  </p:normalViewPr>
  <p:slideViewPr>
    <p:cSldViewPr snapToGrid="0" snapToObjects="1">
      <p:cViewPr varScale="1">
        <p:scale>
          <a:sx n="109" d="100"/>
          <a:sy n="109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jsat.2010.01.005" TargetMode="External"/><Relationship Id="rId3" Type="http://schemas.openxmlformats.org/officeDocument/2006/relationships/hyperlink" Target="https://doi.org/10.1097/NMD.0b013e31827ab077" TargetMode="External"/><Relationship Id="rId7" Type="http://schemas.openxmlformats.org/officeDocument/2006/relationships/hyperlink" Target="https://doi.org/10.1111/jan.12423" TargetMode="External"/><Relationship Id="rId2" Type="http://schemas.openxmlformats.org/officeDocument/2006/relationships/hyperlink" Target="https://doi.org/10.1080/07448481.2013.82073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80/19325037.2017.1335628" TargetMode="External"/><Relationship Id="rId5" Type="http://schemas.openxmlformats.org/officeDocument/2006/relationships/hyperlink" Target="https://doi.org/10.1176/appi.ps.54.11.1467" TargetMode="External"/><Relationship Id="rId10" Type="http://schemas.openxmlformats.org/officeDocument/2006/relationships/hyperlink" Target="https://doi.org/10.1007/s10964-009-9487-8" TargetMode="External"/><Relationship Id="rId4" Type="http://schemas.openxmlformats.org/officeDocument/2006/relationships/hyperlink" Target="https://doi.org/10.1097/MLR.0b013e31803bb4c1" TargetMode="External"/><Relationship Id="rId9" Type="http://schemas.openxmlformats.org/officeDocument/2006/relationships/hyperlink" Target="https://doi.org/10.1016/j.jad.2010%20.04.0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A5486F2-0961-E945-8CC9-1951D15D02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7784" y="2098430"/>
            <a:ext cx="8956431" cy="266114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Calibri Light" panose="020F0302020204030204" pitchFamily="34" charset="0"/>
                <a:ea typeface="Ayuthaya" pitchFamily="2" charset="-34"/>
                <a:cs typeface="Calibri Light" panose="020F0302020204030204" pitchFamily="34" charset="0"/>
              </a:rPr>
              <a:t>Public Health Issue: Depression</a:t>
            </a:r>
          </a:p>
          <a:p>
            <a:r>
              <a:rPr lang="en-US" sz="3200" dirty="0">
                <a:latin typeface="Calibri Light" panose="020F0302020204030204" pitchFamily="34" charset="0"/>
                <a:ea typeface="Ayuthaya" pitchFamily="2" charset="-34"/>
                <a:cs typeface="Calibri Light" panose="020F0302020204030204" pitchFamily="34" charset="0"/>
              </a:rPr>
              <a:t>Health Behavior: Use of On-Campus Counseling Services</a:t>
            </a:r>
          </a:p>
          <a:p>
            <a:r>
              <a:rPr lang="en-US" sz="3200" dirty="0">
                <a:latin typeface="Calibri Light" panose="020F0302020204030204" pitchFamily="34" charset="0"/>
                <a:ea typeface="Ayuthaya" pitchFamily="2" charset="-34"/>
                <a:cs typeface="Calibri Light" panose="020F0302020204030204" pitchFamily="34" charset="0"/>
              </a:rPr>
              <a:t>Target Population: Undergraduate Students at UMD</a:t>
            </a:r>
          </a:p>
          <a:p>
            <a:r>
              <a:rPr lang="en-US" sz="3200" dirty="0">
                <a:latin typeface="Calibri Light" panose="020F0302020204030204" pitchFamily="34" charset="0"/>
                <a:ea typeface="Ayuthaya" pitchFamily="2" charset="-34"/>
                <a:cs typeface="Calibri Light" panose="020F0302020204030204" pitchFamily="34" charset="0"/>
              </a:rPr>
              <a:t>Theory: The Health Belief Model</a:t>
            </a:r>
          </a:p>
          <a:p>
            <a:endParaRPr lang="en-US" sz="3200" dirty="0">
              <a:latin typeface="Calibri Light" panose="020F0302020204030204" pitchFamily="34" charset="0"/>
              <a:ea typeface="Ayuthaya" pitchFamily="2" charset="-34"/>
              <a:cs typeface="Calibri Light" panose="020F0302020204030204" pitchFamily="34" charset="0"/>
            </a:endParaRPr>
          </a:p>
          <a:p>
            <a:r>
              <a:rPr lang="en-US" sz="3200" dirty="0">
                <a:latin typeface="Calibri Light" panose="020F0302020204030204" pitchFamily="34" charset="0"/>
                <a:ea typeface="Ayuthaya" pitchFamily="2" charset="-34"/>
                <a:cs typeface="Calibri Light" panose="020F0302020204030204" pitchFamily="34" charset="0"/>
              </a:rPr>
              <a:t>Kaitlyn Lee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45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95F93-18C8-B748-A572-EE20CD7CF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8" y="685800"/>
            <a:ext cx="7291755" cy="779585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2.a. </a:t>
            </a:r>
            <a:r>
              <a:rPr lang="en-US" sz="3000" dirty="0">
                <a:latin typeface="Calibri Light" panose="020F0302020204030204" pitchFamily="34" charset="0"/>
                <a:ea typeface="Ayuthaya" pitchFamily="2" charset="-34"/>
                <a:cs typeface="Calibri Light" panose="020F0302020204030204" pitchFamily="34" charset="0"/>
              </a:rPr>
              <a:t>Use of On-Campus Counseling Services</a:t>
            </a:r>
            <a:endParaRPr lang="en-US" sz="3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06C41-8EFE-524A-8AC0-058356105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617785"/>
            <a:ext cx="10128739" cy="4249615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Help-seeking resources are either informal or formal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On-campus counseling services are offered at universities and colleges for students to access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While counseling center utilization has increased, the utilization rate in comparison to the prevalence of poor mental health has remained disproportionately low.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Both public and personal stigma is a key factor that impedes the use of mental health services (Hogan, 2003).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Normalization of school stress and lack of perceived need of assistance partially explain the underutilization of on-campus counseling services (Eisenberg, 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Golberstein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&amp; 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Gollust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2007).</a:t>
            </a:r>
          </a:p>
          <a:p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42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D0C5-8001-B947-B430-AD5A82626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9876" y="1688123"/>
            <a:ext cx="9964615" cy="1910861"/>
          </a:xfrm>
        </p:spPr>
        <p:txBody>
          <a:bodyPr>
            <a:normAutofit fontScale="25000" lnSpcReduction="20000"/>
          </a:bodyPr>
          <a:lstStyle/>
          <a:p>
            <a:r>
              <a:rPr lang="en-US" sz="8800" dirty="0">
                <a:latin typeface="Calibri Light" panose="020F0302020204030204" pitchFamily="34" charset="0"/>
                <a:cs typeface="Calibri Light" panose="020F0302020204030204" pitchFamily="34" charset="0"/>
              </a:rPr>
              <a:t>30% of university health centers limit the number of counseling sessions they offer (Gallagher, 2015) </a:t>
            </a:r>
          </a:p>
          <a:p>
            <a:r>
              <a:rPr lang="en-US" sz="8800" dirty="0">
                <a:latin typeface="Calibri Light" panose="020F0302020204030204" pitchFamily="34" charset="0"/>
                <a:cs typeface="Calibri Light" panose="020F0302020204030204" pitchFamily="34" charset="0"/>
              </a:rPr>
              <a:t>University of Maryland Counseling Center offers short-term individual, group, and couple counseling to all registered students</a:t>
            </a:r>
          </a:p>
          <a:p>
            <a:r>
              <a:rPr lang="en-US" sz="8800" dirty="0">
                <a:latin typeface="Calibri Light" panose="020F0302020204030204" pitchFamily="34" charset="0"/>
                <a:cs typeface="Calibri Light" panose="020F0302020204030204" pitchFamily="34" charset="0"/>
              </a:rPr>
              <a:t>UMD students are eligible for 8 sessions, at no cost, in a 12 month period</a:t>
            </a:r>
          </a:p>
          <a:p>
            <a:endParaRPr lang="en-US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41878B-DA02-234B-B1E0-F50D7DC817FB}"/>
              </a:ext>
            </a:extLst>
          </p:cNvPr>
          <p:cNvSpPr/>
          <p:nvPr/>
        </p:nvSpPr>
        <p:spPr>
          <a:xfrm>
            <a:off x="1011096" y="621267"/>
            <a:ext cx="4170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2.a. cont.</a:t>
            </a:r>
            <a:endParaRPr lang="en-US" sz="3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5261A4-A208-214F-88FD-64B0C337A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630" y="3937978"/>
            <a:ext cx="2832100" cy="264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440E82-5DAF-9746-80BB-A3C46D1B0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730" y="3937978"/>
            <a:ext cx="28194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04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41C7-3720-8246-8473-DA23B763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7772400" cy="521677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2.b. Undergraduate College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2C833-79DB-F047-B6A4-363AAF33F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46738"/>
            <a:ext cx="9601200" cy="3581400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Depression is one very common mental health problem that negatively impacts this population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prevalence of depression among this population is roughly 17% (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Eisenburg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et al., 2013)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2018 American College Health Association’s undergraduate report indicated that within the last twelve months roughly 18% of undergraduate students were diagnosed with depression (Undergraduate Student Reference Group Data Report, 2018)</a:t>
            </a:r>
          </a:p>
        </p:txBody>
      </p:sp>
    </p:spTree>
    <p:extLst>
      <p:ext uri="{BB962C8B-B14F-4D97-AF65-F5344CB8AC3E}">
        <p14:creationId xmlns:p14="http://schemas.microsoft.com/office/powerpoint/2010/main" val="3374516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28A670-5075-BB42-A888-6A151875E04A}"/>
              </a:ext>
            </a:extLst>
          </p:cNvPr>
          <p:cNvSpPr/>
          <p:nvPr/>
        </p:nvSpPr>
        <p:spPr>
          <a:xfrm>
            <a:off x="1011096" y="621267"/>
            <a:ext cx="4170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2.b. cont.</a:t>
            </a:r>
            <a:endParaRPr lang="en-US" sz="3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8060E6-264C-CD4C-A71F-8A4C118A9776}"/>
              </a:ext>
            </a:extLst>
          </p:cNvPr>
          <p:cNvSpPr txBox="1">
            <a:spLocks/>
          </p:cNvSpPr>
          <p:nvPr/>
        </p:nvSpPr>
        <p:spPr>
          <a:xfrm>
            <a:off x="1348154" y="1928502"/>
            <a:ext cx="10023231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undergraduate student population is vulnerable to a variety of unique stressors such as (1) academic pressure (2) absence of family and family support (3) additional adult-like responsibilities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Such adjustments can lead to depressive symptoms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If not treated, these mental health conditions can impede academic standing (Keogh, Bond, &amp; Flaxman, 2006), and lead to more severe outcomes such as substance use (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Teter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et al., 2010) and suicidal ideation (Wilcox et al., 2010).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Depressive symptoms are associated with lower levels on intention to seek help from mental health care professionals (Wilson &amp; Deane, 2010). </a:t>
            </a:r>
          </a:p>
          <a:p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120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B3174-BE9D-B345-AE28-0443FF679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5052646" cy="650631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2.c. The Health Belief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742B3-6A12-9040-9A11-03353E3DD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5354"/>
            <a:ext cx="10152185" cy="3581400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HBM is composed of six constructs (perceived susceptibility/severity/barriers/ benefits, self-efficacy, cues to action)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As a value-expectancy theory, the HBM predicts that behavior is a function of the value one places on wellness and/or a particular health outcome, and the belief that a particular action will result in a specific health outcome (Gipson &amp; King, 2012)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Despite the availability of on-campus counseling services, utilization of such services remains low. This theory was selected as a means to understand the values placed on mental health and the perceptions of counseling service outcomes in the undergraduate student population.</a:t>
            </a:r>
          </a:p>
        </p:txBody>
      </p:sp>
    </p:spTree>
    <p:extLst>
      <p:ext uri="{BB962C8B-B14F-4D97-AF65-F5344CB8AC3E}">
        <p14:creationId xmlns:p14="http://schemas.microsoft.com/office/powerpoint/2010/main" val="135612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2CD51-C4FB-4B43-BE23-03D657CA4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5354"/>
            <a:ext cx="10140462" cy="3581400"/>
          </a:xfrm>
        </p:spPr>
        <p:txBody>
          <a:bodyPr/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HBM has been utilized to understand the uptake of help-seeking behavior in college students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Much of the literature addresses use of professional counseling services, but addressing on-campus counseling services specifically is lacking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Literature applying the HBM to explore the use of professional counseling services for a </a:t>
            </a:r>
            <a:r>
              <a:rPr lang="en-US" sz="22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single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mental health condition among this population is also lacking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There is a modest amount utilizing it to explore use of such services among students with an array of mental health conditions.</a:t>
            </a:r>
          </a:p>
          <a:p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A9BD99-AE53-554A-8D9D-ECBE608EDD91}"/>
              </a:ext>
            </a:extLst>
          </p:cNvPr>
          <p:cNvSpPr/>
          <p:nvPr/>
        </p:nvSpPr>
        <p:spPr>
          <a:xfrm>
            <a:off x="1011096" y="621267"/>
            <a:ext cx="4170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3.Previous literature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539949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A4605-7DE0-B043-963E-1545DDD9F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77460"/>
            <a:ext cx="9847385" cy="4794740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Primary barriers to seeking professional services were sociocultural concerns (i.e. stigma) and system navigation challenges (i.e. finding a provider), while primary care providers were a fundamental cue to action (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Nobiling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&amp; 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Maykrantz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2017). </a:t>
            </a:r>
            <a:r>
              <a:rPr lang="en-US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*Suggested that implementing interventions that normalize mental health diagnoses could reduce stigma, and that increasing education and opportunities to learn system navigation will reduce perceived barriers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most frequently reported barriers included perception that such services were not necessary due to transience, lack of time, and use of self-management (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Czyz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Horwitz, Eisenberg, Kramer, &amp; King, 2013).</a:t>
            </a:r>
            <a:r>
              <a:rPr lang="en-US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*Suggested that more innovative intervention strategies (i.e. text-based interventions) might decrease perceived barriers and increase the use of mental health services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Perceived benefits and barriers predicted intention to seek help for mental health disorders (O’Connor, Martin, Weeks, &amp; Ong, 2014). 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r>
              <a:rPr lang="en-US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Suggested that interventions that target perceived barriers would better promote the benefits of utilizing mental health services. </a:t>
            </a:r>
          </a:p>
          <a:p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C761C69-A9CD-8F4C-BC32-186FD6CE5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5052646" cy="650631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3. cont.</a:t>
            </a:r>
          </a:p>
        </p:txBody>
      </p:sp>
    </p:spTree>
    <p:extLst>
      <p:ext uri="{BB962C8B-B14F-4D97-AF65-F5344CB8AC3E}">
        <p14:creationId xmlns:p14="http://schemas.microsoft.com/office/powerpoint/2010/main" val="2245569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AC3EC0-9C48-9448-8DEB-DA5B3BF2CB65}"/>
              </a:ext>
            </a:extLst>
          </p:cNvPr>
          <p:cNvSpPr/>
          <p:nvPr/>
        </p:nvSpPr>
        <p:spPr>
          <a:xfrm>
            <a:off x="1011096" y="621267"/>
            <a:ext cx="4170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4.a. Construct application </a:t>
            </a:r>
            <a:endParaRPr lang="en-US" sz="3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19002B-7B5F-694E-AA9F-59EDE989C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3677" y="1840523"/>
            <a:ext cx="10111154" cy="2661138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proposed intervention will take place in the form of a school-wide mental health campaign</a:t>
            </a:r>
          </a:p>
          <a:p>
            <a:r>
              <a:rPr lang="en-US" sz="2200" dirty="0"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Strategies for intervention content and delivery will be based off of conclusions drawn from previous interventions as well as gaps in current literature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An array of tangible informative materials (flyers) as well as a text-based intervention will be developed to address HBM constructs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05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6CC7D-AA0D-F748-8CFF-C270291CB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292" y="1767253"/>
            <a:ext cx="10005646" cy="4469479"/>
          </a:xfrm>
        </p:spPr>
        <p:txBody>
          <a:bodyPr>
            <a:noAutofit/>
          </a:bodyPr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Flyers 1 &amp; 2 address </a:t>
            </a:r>
            <a:r>
              <a:rPr lang="en-US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perceived threat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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national prevalence of depression among undergraduate college students (severity) + unique stressors that they face (susceptibility) </a:t>
            </a:r>
            <a:r>
              <a:rPr lang="en-US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*provide relatable information, with the ultimate goal of normalizing the condition and the circumstances that cause it.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Flyer 3 addresses </a:t>
            </a:r>
            <a:r>
              <a:rPr lang="en-US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perceived barriers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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information on the mental health services offered through the counseling center and student eligibility (i.e. 8 free sessions in a 12-mo period) </a:t>
            </a:r>
            <a:r>
              <a:rPr lang="en-US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*normalizing the mental health condition and minimizing the stigma behind it &amp; increase awareness of service availability and affordability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Flyer 4 addresses </a:t>
            </a:r>
            <a:r>
              <a:rPr lang="en-US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perceived benefits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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benefits of utilization that speak to the student population (i.e.</a:t>
            </a:r>
            <a:r>
              <a:rPr lang="en-US" sz="2200" dirty="0"/>
              <a:t>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increased academic performance, problem-solving skills, and stress management skills)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204525-21AC-F740-B61E-39472E5D3FD2}"/>
              </a:ext>
            </a:extLst>
          </p:cNvPr>
          <p:cNvSpPr/>
          <p:nvPr/>
        </p:nvSpPr>
        <p:spPr>
          <a:xfrm>
            <a:off x="1011096" y="621267"/>
            <a:ext cx="4170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4.a. cont.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18534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7AF03-7344-964D-A515-8BB2A6AC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40523"/>
            <a:ext cx="9958754" cy="3581400"/>
          </a:xfrm>
        </p:spPr>
        <p:txBody>
          <a:bodyPr/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 text-based counseling intervention offered through the health center</a:t>
            </a:r>
          </a:p>
          <a:p>
            <a:pPr lvl="1"/>
            <a:r>
              <a:rPr lang="en-US" sz="2200" i="0" dirty="0">
                <a:latin typeface="Calibri Light" panose="020F0302020204030204" pitchFamily="34" charset="0"/>
                <a:cs typeface="Calibri Light" panose="020F0302020204030204" pitchFamily="34" charset="0"/>
              </a:rPr>
              <a:t>Addressing perceived barriers</a:t>
            </a:r>
            <a:r>
              <a:rPr lang="en-US" sz="2200" i="0" dirty="0"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 </a:t>
            </a:r>
            <a:r>
              <a:rPr lang="en-US" sz="2200" i="0" dirty="0">
                <a:latin typeface="Calibri Light" panose="020F0302020204030204" pitchFamily="34" charset="0"/>
                <a:cs typeface="Calibri Light" panose="020F0302020204030204" pitchFamily="34" charset="0"/>
              </a:rPr>
              <a:t>easily accessible, less time-consuming, and allows for more privacy</a:t>
            </a:r>
          </a:p>
          <a:p>
            <a:pPr lvl="1"/>
            <a:r>
              <a:rPr lang="en-US" sz="2200" i="0" dirty="0">
                <a:latin typeface="Calibri Light" panose="020F0302020204030204" pitchFamily="34" charset="0"/>
                <a:cs typeface="Calibri Light" panose="020F0302020204030204" pitchFamily="34" charset="0"/>
              </a:rPr>
              <a:t>Addressing self-efficacy </a:t>
            </a:r>
            <a:r>
              <a:rPr lang="en-US" sz="2200" i="0" dirty="0"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 Once</a:t>
            </a:r>
            <a:r>
              <a:rPr lang="en-US" sz="2200" i="0" dirty="0">
                <a:latin typeface="Calibri Light" panose="020F0302020204030204" pitchFamily="34" charset="0"/>
                <a:cs typeface="Calibri Light" panose="020F0302020204030204" pitchFamily="34" charset="0"/>
              </a:rPr>
              <a:t> students opt-in, a counseling professional from the center will initiate an exchange </a:t>
            </a:r>
            <a:r>
              <a:rPr lang="en-US" sz="1800" i="0" dirty="0"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eliminates self-doubt regarding one’s ability to obtain assistance + minimize the fear and anxiety that comes with discussing potentially personal information with a stranger </a:t>
            </a:r>
          </a:p>
          <a:p>
            <a:pPr lvl="1"/>
            <a:endParaRPr lang="en-US" i="0" dirty="0"/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6DA134-B0E3-0C45-B99E-A9431AD73262}"/>
              </a:ext>
            </a:extLst>
          </p:cNvPr>
          <p:cNvSpPr/>
          <p:nvPr/>
        </p:nvSpPr>
        <p:spPr>
          <a:xfrm>
            <a:off x="1011096" y="621267"/>
            <a:ext cx="4170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4.a. cont.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55006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3B73-154A-9E4C-B77C-C74D90305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046" y="1735015"/>
            <a:ext cx="9964616" cy="1863970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Cues to action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 the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campaign itself will act as a cue to action, and all tangible materials and resources are </a:t>
            </a:r>
            <a:r>
              <a:rPr lang="en-US" sz="22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external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cues to action, specifically. It is anticipated that </a:t>
            </a:r>
            <a:r>
              <a:rPr lang="en-US" sz="22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internal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cues to action, like peer encouragement/conversation, will resort from the campaign as well.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E7FBC7-8FD1-764A-9E4C-709FEEB3E522}"/>
              </a:ext>
            </a:extLst>
          </p:cNvPr>
          <p:cNvSpPr/>
          <p:nvPr/>
        </p:nvSpPr>
        <p:spPr>
          <a:xfrm>
            <a:off x="1011096" y="621267"/>
            <a:ext cx="4170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4.a. cont.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812903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D3A885B-C406-8B40-B765-E30297002858}"/>
              </a:ext>
            </a:extLst>
          </p:cNvPr>
          <p:cNvSpPr/>
          <p:nvPr/>
        </p:nvSpPr>
        <p:spPr>
          <a:xfrm>
            <a:off x="1011095" y="621267"/>
            <a:ext cx="953967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4.b. Intervention plan - a </a:t>
            </a: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mental health awareness month </a:t>
            </a:r>
          </a:p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US" sz="3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6468DB-FBF5-214C-82B8-BA6B5FD09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711625"/>
            <a:ext cx="9958754" cy="4525108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All flyers will include contact information for the counseling center as well as the text-based intervention phone number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Flyers will be disseminated by the University’s counseling center to all buildings on the UMD campus -- flyers will be placed in restroom stalls </a:t>
            </a:r>
          </a:p>
          <a:p>
            <a:pPr lvl="1"/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Ew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why in the bathroom? Sounds underwhelming. </a:t>
            </a:r>
          </a:p>
          <a:p>
            <a:pPr lvl="1"/>
            <a:r>
              <a:rPr lang="en-US" sz="2200" i="0" dirty="0">
                <a:latin typeface="Calibri Light" panose="020F0302020204030204" pitchFamily="34" charset="0"/>
                <a:cs typeface="Calibri Light" panose="020F0302020204030204" pitchFamily="34" charset="0"/>
              </a:rPr>
              <a:t>Consider the vulnerability of the target population + material’s content</a:t>
            </a:r>
          </a:p>
          <a:p>
            <a:pPr lvl="1"/>
            <a:r>
              <a:rPr lang="en-US" sz="2200" i="0" dirty="0">
                <a:latin typeface="Calibri Light" panose="020F0302020204030204" pitchFamily="34" charset="0"/>
                <a:cs typeface="Calibri Light" panose="020F0302020204030204" pitchFamily="34" charset="0"/>
              </a:rPr>
              <a:t>Utilization without fear of judgment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Flyer briefness and variety is intended to capture and maintain interest, as opposed to utilizing one flyer with a mass of information.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Although the text-based intervention will be introduced during the campaign month, it will remain a readily available resource for future use. </a:t>
            </a:r>
          </a:p>
          <a:p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59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CD7C9-C6B0-2C40-B354-38BFCA4BC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0"/>
            <a:ext cx="9958754" cy="2426677"/>
          </a:xfrm>
        </p:spPr>
        <p:txBody>
          <a:bodyPr/>
          <a:lstStyle/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Health Beliefs About Mental Illness (HBMI) instrument, developed by 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Saleeby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(2000), influenced some survey items. Others were influenced by previous research pertaining to this topic.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All items will be presented on a seven-point Likert Scale, ranging from (1) strongly agree to (7) strongly disagree.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EC13BC-9954-694D-8645-FA0911D1684D}"/>
              </a:ext>
            </a:extLst>
          </p:cNvPr>
          <p:cNvSpPr/>
          <p:nvPr/>
        </p:nvSpPr>
        <p:spPr>
          <a:xfrm>
            <a:off x="1011095" y="621267"/>
            <a:ext cx="47918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4.c. Construct measurement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817280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ABFB2-DAD9-9F4A-BA18-3B2A67087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096" y="1266093"/>
            <a:ext cx="10410092" cy="5240215"/>
          </a:xfrm>
        </p:spPr>
        <p:txBody>
          <a:bodyPr>
            <a:no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u="sng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Perceived susceptibility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Undergraduate college students are particularly vulnerable to poor mental health.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My chances of developing a mental health condition are great.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u="sng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Perceived severity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If I were diagnosed with a mental health condition, it would threaten the relationship I have with my family or friends.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The thought of having a mental health condition scares me.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u="sng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Perceived barriers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Utilizing on-campus counseling services would cost too much money.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Utilizing on-campus counseling services would take too much time.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u="sng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Perceived benefits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Utilizing on-campus counseling services would improve my academic performance.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Utilizing on-campus counseling services would increase my ability to function in school. 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u="sng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Cues to action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Counseling center services are advertised on my school’s campus. (external cue)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My peers have mentioned a counseling service accessed through texts.  (internal cue)</a:t>
            </a:r>
            <a:endParaRPr lang="en-US" sz="1800" dirty="0">
              <a:solidFill>
                <a:schemeClr val="tx1"/>
              </a:solidFill>
              <a:latin typeface="Calibri Light" panose="020F0302020204030204" pitchFamily="34" charset="0"/>
              <a:ea typeface="MS Mincho" panose="02020609040205080304" pitchFamily="49" charset="-128"/>
              <a:cs typeface="Calibri Light" panose="020F030202020403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u="sng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Self-efficacy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A text-based counseling option would make it easily to receive help.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tx1"/>
                </a:solidFill>
                <a:latin typeface="Calibri Light" panose="020F0302020204030204" pitchFamily="34" charset="0"/>
                <a:ea typeface="MS Mincho" panose="02020609040205080304" pitchFamily="49" charset="-128"/>
                <a:cs typeface="Calibri Light" panose="020F0302020204030204" pitchFamily="34" charset="0"/>
              </a:rPr>
              <a:t>I’m confident that I would be able to find a counselor who would be able to help me.</a:t>
            </a:r>
            <a:endParaRPr lang="en-US" altLang="en-US" sz="1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636C04-575F-524E-968C-B3B1796FAB88}"/>
              </a:ext>
            </a:extLst>
          </p:cNvPr>
          <p:cNvSpPr/>
          <p:nvPr/>
        </p:nvSpPr>
        <p:spPr>
          <a:xfrm>
            <a:off x="1011096" y="621267"/>
            <a:ext cx="41705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4.c. cont.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88191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04428-C382-804B-9A22-A3674F6BB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3733" y="1735015"/>
            <a:ext cx="4582267" cy="450171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HBM had been proven to be a useful theory in explaining the uptake of counseling services in the student population. </a:t>
            </a:r>
          </a:p>
          <a:p>
            <a:pPr marL="457200" indent="-457200">
              <a:buAutoNum type="arabicPeriod"/>
            </a:pP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It will be one of the only interventions to utilize the HBM in the context of undergraduate college students and uptake of </a:t>
            </a:r>
            <a:r>
              <a:rPr lang="en-US" sz="22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on-campus counseling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services for </a:t>
            </a:r>
            <a:r>
              <a:rPr lang="en-US" sz="22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depression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specifically.             </a:t>
            </a:r>
            <a:r>
              <a:rPr lang="en-US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*Most literature utilizing the HBM on the student population addresses a broader health behavior (i.e. professional counseling)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53629-BBDE-1E42-8371-FF0329FFAF6F}"/>
              </a:ext>
            </a:extLst>
          </p:cNvPr>
          <p:cNvSpPr/>
          <p:nvPr/>
        </p:nvSpPr>
        <p:spPr>
          <a:xfrm>
            <a:off x="1011095" y="621267"/>
            <a:ext cx="103280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5. 		Strengths								 Limitations</a:t>
            </a:r>
            <a:endParaRPr lang="en-US" sz="3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4254FE-6337-DC4A-99B0-0E255D4DE765}"/>
              </a:ext>
            </a:extLst>
          </p:cNvPr>
          <p:cNvSpPr txBox="1">
            <a:spLocks/>
          </p:cNvSpPr>
          <p:nvPr/>
        </p:nvSpPr>
        <p:spPr>
          <a:xfrm>
            <a:off x="6894626" y="1735014"/>
            <a:ext cx="4444503" cy="4384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HBM assumes that cues to action are widely prevalent.</a:t>
            </a:r>
          </a:p>
          <a:p>
            <a:pPr marL="457200" indent="-457200">
              <a:buAutoNum type="arabicPeriod"/>
            </a:pP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Complexity of a text-based intervention. Although, proven to be effective in other contexts, may not be enough staff to suit the needs of students should it become a popular intervention.</a:t>
            </a:r>
          </a:p>
          <a:p>
            <a:pPr marL="457200" indent="-457200">
              <a:buAutoNum type="arabicPeriod"/>
            </a:pP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Survey items were solely based on conclusions drawn from previous literature, not on elicitation interviews.</a:t>
            </a:r>
          </a:p>
        </p:txBody>
      </p:sp>
    </p:spTree>
    <p:extLst>
      <p:ext uri="{BB962C8B-B14F-4D97-AF65-F5344CB8AC3E}">
        <p14:creationId xmlns:p14="http://schemas.microsoft.com/office/powerpoint/2010/main" val="2383817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3B5A-CA8E-D645-BBBF-9010A8ED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061" y="2836985"/>
            <a:ext cx="2121877" cy="592015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269419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37A18-91ED-C14C-B9D8-300067A39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799"/>
            <a:ext cx="2543908" cy="791309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DEB63-3E23-054F-B947-80E9BA2CC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83324"/>
            <a:ext cx="10117015" cy="4689230"/>
          </a:xfrm>
        </p:spPr>
        <p:txBody>
          <a:bodyPr>
            <a:normAutofit fontScale="47500" lnSpcReduction="20000"/>
          </a:bodyPr>
          <a:lstStyle/>
          <a:p>
            <a:r>
              <a:rPr lang="de-D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Czyz</a:t>
            </a:r>
            <a:r>
              <a:rPr lang="de-D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E. K., </a:t>
            </a:r>
            <a:r>
              <a:rPr lang="de-D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Horwitz</a:t>
            </a:r>
            <a:r>
              <a:rPr lang="de-D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A. G., Eisenberg, D., Kramer, A., &amp; King, C. A. (2013).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Self-reported Barriers to Professional Help Seeking Among College Students at Elevated Risk for Suicide. Journal of American College Health, 61(7), 398–406.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https://doi.org/10.1080/07448481.2013.820731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Eisenberg, D., Hunt, J., &amp; Speer, N. (2013). Mental health in American colleges and universities: variation across student subgroups and across campuses. The Journal of Nervous and Mental Disease, 201(1), 60–67.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https://doi.org/10.1097/NMD.0b013e31827ab077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de-D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Eisenberg, D., </a:t>
            </a:r>
            <a:r>
              <a:rPr lang="de-D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Golberstein</a:t>
            </a:r>
            <a:r>
              <a:rPr lang="de-D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E., &amp; </a:t>
            </a:r>
            <a:r>
              <a:rPr lang="de-D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Gollust</a:t>
            </a:r>
            <a:r>
              <a:rPr lang="de-D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S. E. (2007).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Help-seeking and access to mental health care in a university student population. Medical Care, 45(7), 594–601.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https://doi.org/10.1097/MLR.0b013e31803bb4c1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Hogan, M. F. (2003). The President’s New Freedom Commission: recommendations to transform mental health care in America. Psychiatric Services (Washington, D.C.), 54(11), 1467–1474.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hlinkClick r:id="rId5"/>
              </a:rPr>
              <a:t>https://doi.org/10.1176/appi.ps.54.11.1467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Gallagher, R. P. (2015). National Survey of College Counseling Centers 2014. 55.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Keogh, E., Bond, F. W., &amp; Flaxman, P. E. (2006). Improving academic performance and mental health through a stress management intervention: Outcomes and mediators of change. 44(3), 339–357.</a:t>
            </a:r>
          </a:p>
          <a:p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Nobiling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B. D., &amp; 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Maykrantz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S. A. (2017). Exploring Perceptions about and Behaviors Related to Mental Illness and Mental Health Service Utilization among College Students Using the Health Belief Model (HBM). American Journal of Health Education, 48(5), 306–319.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hlinkClick r:id="rId6"/>
              </a:rPr>
              <a:t>https://doi.org/10.1080/19325037.2017.1335628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O’Connor, P. J., Martin, B., Weeks, C. S., &amp; Ong, L. (2014). Factors that influence young people’s mental health help-seeking 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behaviour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: a study based on the Health Belief Model. Journal of Advanced Nursing, 70(11), 2577–2587.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hlinkClick r:id="rId7"/>
              </a:rPr>
              <a:t>https://doi.org/10.1111/jan.12423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Saleeby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J. (2000). Health Beliefs About Mental Illness: An Instrument Development Study. 24(2), 83–95.</a:t>
            </a:r>
          </a:p>
          <a:p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Teter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C. J., </a:t>
            </a:r>
            <a:r>
              <a:rPr lang="en-US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Falone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A. E., Cranford, J. A., Boyd, C. J., &amp; McCabe, S. E. (2010). Nonmedical use of prescription stimulants and depressed mood among college students: Frequency and routes of administration. Journal of Substance Abuse Treatment, 38(3), 292–298. </a:t>
            </a:r>
            <a:r>
              <a:rPr lang="en-US" sz="2200" u="sng" dirty="0">
                <a:latin typeface="Calibri Light" panose="020F0302020204030204" pitchFamily="34" charset="0"/>
                <a:cs typeface="Calibri Light" panose="020F0302020204030204" pitchFamily="34" charset="0"/>
                <a:hlinkClick r:id="rId8"/>
              </a:rPr>
              <a:t>https://doi.org/10.1016/j.jsat.2010.01.005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Undergraduate Student Reference Group Data Report. (2018). American College Health Association National College Health Assessment.</a:t>
            </a:r>
          </a:p>
          <a:p>
            <a:r>
              <a:rPr lang="pt-BR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Wilcox</a:t>
            </a:r>
            <a:r>
              <a:rPr lang="pt-BR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H. C., Arria, A. M., Caldeira, </a:t>
            </a:r>
            <a:r>
              <a:rPr lang="pt-BR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pt-BR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. M., Vincent, </a:t>
            </a:r>
            <a:r>
              <a:rPr lang="pt-BR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pt-BR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. B., </a:t>
            </a:r>
            <a:r>
              <a:rPr lang="pt-BR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Pinchevsky</a:t>
            </a:r>
            <a:r>
              <a:rPr lang="pt-BR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G. M., &amp; </a:t>
            </a:r>
            <a:r>
              <a:rPr lang="pt-BR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O’Grady</a:t>
            </a:r>
            <a:r>
              <a:rPr lang="pt-BR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pt-BR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. E.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(2010). Prevalence and predictors of persistent suicide ideation, plans, and attempts during college. Journal of Affective Disorders, 127(1), 287–294.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hlinkClick r:id="rId9"/>
              </a:rPr>
              <a:t>https://doi.org/10.1016/j.jad.2010 .04.017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Wilson, C. J., &amp; Deane, F. P. (2010). Help-Negation and Suicidal Ideation: The Role of Depression, Anxiety and Hopelessness. Journal of Youth and Adolescence, 39(3), 291–305. </a:t>
            </a: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  <a:hlinkClick r:id="rId10"/>
              </a:rPr>
              <a:t>https://doi.org/10.1007/s10964-009-9487-8</a:t>
            </a:r>
            <a:endParaRPr lang="en-US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1700" dirty="0"/>
          </a:p>
          <a:p>
            <a:endParaRPr lang="en-US" sz="17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5270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2472</TotalTime>
  <Words>2266</Words>
  <Application>Microsoft Macintosh PowerPoint</Application>
  <PresentationFormat>Widescreen</PresentationFormat>
  <Paragraphs>110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 Light</vt:lpstr>
      <vt:lpstr>Franklin Gothic Book</vt:lpstr>
      <vt:lpstr>Crop</vt:lpstr>
      <vt:lpstr>PowerPoint Presentation</vt:lpstr>
      <vt:lpstr>2.a. Use of On-Campus Counseling Services</vt:lpstr>
      <vt:lpstr>PowerPoint Presentation</vt:lpstr>
      <vt:lpstr>2.b. Undergraduate College Students</vt:lpstr>
      <vt:lpstr>PowerPoint Presentation</vt:lpstr>
      <vt:lpstr>2.c. The Health Belief Model</vt:lpstr>
      <vt:lpstr>PowerPoint Presentation</vt:lpstr>
      <vt:lpstr>3. cont.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Kaitlyn Elizabeth Lee</dc:creator>
  <cp:lastModifiedBy>Kaitlyn Elizabeth Lee</cp:lastModifiedBy>
  <cp:revision>41</cp:revision>
  <dcterms:created xsi:type="dcterms:W3CDTF">2019-05-01T00:43:21Z</dcterms:created>
  <dcterms:modified xsi:type="dcterms:W3CDTF">2019-05-02T17:55:52Z</dcterms:modified>
</cp:coreProperties>
</file>